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78" r:id="rId3"/>
    <p:sldId id="280" r:id="rId4"/>
    <p:sldId id="279" r:id="rId5"/>
    <p:sldId id="287" r:id="rId6"/>
    <p:sldId id="288" r:id="rId7"/>
    <p:sldId id="289" r:id="rId8"/>
    <p:sldId id="290" r:id="rId9"/>
    <p:sldId id="281" r:id="rId10"/>
    <p:sldId id="260" r:id="rId11"/>
    <p:sldId id="261" r:id="rId12"/>
    <p:sldId id="267" r:id="rId13"/>
    <p:sldId id="266" r:id="rId14"/>
    <p:sldId id="283" r:id="rId15"/>
    <p:sldId id="270" r:id="rId16"/>
    <p:sldId id="284" r:id="rId17"/>
    <p:sldId id="264" r:id="rId18"/>
    <p:sldId id="282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3" autoAdjust="0"/>
  </p:normalViewPr>
  <p:slideViewPr>
    <p:cSldViewPr>
      <p:cViewPr>
        <p:scale>
          <a:sx n="80" d="100"/>
          <a:sy n="80" d="100"/>
        </p:scale>
        <p:origin x="-1086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7464E-DB15-4B07-A6C6-D0AAC1454D6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30F99-9B2B-41F8-8E3E-D2F0C245A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30F99-9B2B-41F8-8E3E-D2F0C245A9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84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4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8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8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3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4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82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0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75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F75B-281B-4469-8F91-2C8F07DEF54B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0A75-7BB4-4CA9-A3EA-5525E8DBE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4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7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remember from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dirty="0" smtClean="0"/>
              <a:t>General</a:t>
            </a:r>
          </a:p>
          <a:p>
            <a:r>
              <a:rPr lang="en-US" sz="1800" dirty="0" smtClean="0"/>
              <a:t>Cluster </a:t>
            </a:r>
            <a:r>
              <a:rPr lang="en-US" sz="1800" dirty="0"/>
              <a:t>results are sensitive to the parameter settings (threshold to cut the tree for hierarchical clustering and number of clusters for K means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/>
              <a:t>Cluster results can be visualized by a </a:t>
            </a:r>
            <a:r>
              <a:rPr lang="en-US" sz="1800" dirty="0" err="1"/>
              <a:t>heatmap</a:t>
            </a:r>
            <a:r>
              <a:rPr lang="en-US" sz="1800" dirty="0"/>
              <a:t> in either the ‘original space’ or the ‘rescaled space</a:t>
            </a:r>
            <a:r>
              <a:rPr lang="en-US" sz="1800" dirty="0" smtClean="0"/>
              <a:t>’</a:t>
            </a:r>
          </a:p>
          <a:p>
            <a:r>
              <a:rPr lang="en-US" sz="1800" dirty="0"/>
              <a:t>With K means different runs give different results even when the same parameters are being </a:t>
            </a:r>
            <a:r>
              <a:rPr lang="en-US" sz="1800" dirty="0" smtClean="0"/>
              <a:t>used</a:t>
            </a: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Rescaling data and effect on clustering</a:t>
            </a:r>
          </a:p>
          <a:p>
            <a:r>
              <a:rPr lang="en-US" sz="1800" dirty="0" smtClean="0"/>
              <a:t>Cluster results with correlation distance on the original space and the rescaled space are exactly the same (also best visible with hierarchical clustering)</a:t>
            </a:r>
          </a:p>
          <a:p>
            <a:r>
              <a:rPr lang="en-US" sz="1800" dirty="0" smtClean="0"/>
              <a:t>Cluster results with Euclidean distance in the rescaled space and correlation are exactly the same (a least when using hierarchical clustering p 9 and 20)</a:t>
            </a:r>
          </a:p>
          <a:p>
            <a:r>
              <a:rPr lang="en-US" sz="1800" dirty="0" smtClean="0"/>
              <a:t>Cluster results with Euclidean distance on the original space and the rescaled space are different (also best visible with hierarchical clustering) (see slides)</a:t>
            </a:r>
          </a:p>
          <a:p>
            <a:pPr marL="0" indent="0">
              <a:buNone/>
            </a:pPr>
            <a:r>
              <a:rPr lang="en-US" sz="1800" b="1" dirty="0" smtClean="0"/>
              <a:t>Directionality of the matrix</a:t>
            </a:r>
          </a:p>
          <a:p>
            <a:r>
              <a:rPr lang="en-US" sz="1800" dirty="0" smtClean="0"/>
              <a:t>Clustering </a:t>
            </a:r>
            <a:r>
              <a:rPr lang="en-US" sz="1800" dirty="0"/>
              <a:t>can be performed in the gene or in the patient </a:t>
            </a:r>
            <a:r>
              <a:rPr lang="en-US" sz="1800" dirty="0" smtClean="0"/>
              <a:t>direction </a:t>
            </a:r>
            <a:r>
              <a:rPr lang="en-US" sz="1800" dirty="0"/>
              <a:t>(depends on whether the </a:t>
            </a:r>
            <a:r>
              <a:rPr lang="en-US" sz="1800" dirty="0" err="1"/>
              <a:t>datamatrix</a:t>
            </a:r>
            <a:r>
              <a:rPr lang="en-US" sz="1800" dirty="0"/>
              <a:t> was transposed)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16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Hierarchical clustering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W</a:t>
            </a:r>
            <a:r>
              <a:rPr lang="en-US" sz="2000" dirty="0" smtClean="0">
                <a:solidFill>
                  <a:srgbClr val="FF0000"/>
                </a:solidFill>
              </a:rPr>
              <a:t>hat is the following code doing?, what happens if I choose k=100?</a:t>
            </a:r>
          </a:p>
          <a:p>
            <a:pPr marL="0" indent="0">
              <a:buNone/>
            </a:pPr>
            <a:r>
              <a:rPr lang="en-US" sz="2000" dirty="0" err="1" smtClean="0"/>
              <a:t>d.correlation</a:t>
            </a:r>
            <a:r>
              <a:rPr lang="en-US" sz="2000" dirty="0" smtClean="0"/>
              <a:t> &lt;- </a:t>
            </a:r>
            <a:r>
              <a:rPr lang="en-US" sz="2000" dirty="0" err="1" smtClean="0"/>
              <a:t>as.dist</a:t>
            </a:r>
            <a:r>
              <a:rPr lang="en-US" sz="2000" dirty="0" smtClean="0"/>
              <a:t>(1 - </a:t>
            </a:r>
            <a:r>
              <a:rPr lang="en-US" sz="2000" dirty="0" err="1" smtClean="0"/>
              <a:t>cor</a:t>
            </a:r>
            <a:r>
              <a:rPr lang="en-US" sz="2000" dirty="0" smtClean="0"/>
              <a:t>(t(</a:t>
            </a:r>
            <a:r>
              <a:rPr lang="en-US" sz="2000" dirty="0" err="1" smtClean="0"/>
              <a:t>golub</a:t>
            </a:r>
            <a:r>
              <a:rPr lang="en-US" sz="2000" dirty="0" smtClean="0"/>
              <a:t>)))</a:t>
            </a:r>
          </a:p>
          <a:p>
            <a:pPr marL="0" indent="0">
              <a:buNone/>
            </a:pPr>
            <a:r>
              <a:rPr lang="en-US" sz="2000" dirty="0" err="1" smtClean="0"/>
              <a:t>hclust.correlation</a:t>
            </a:r>
            <a:r>
              <a:rPr lang="en-US" sz="2000" dirty="0" smtClean="0"/>
              <a:t> &lt;- </a:t>
            </a:r>
            <a:r>
              <a:rPr lang="en-US" sz="2000" dirty="0" err="1" smtClean="0"/>
              <a:t>hclust</a:t>
            </a:r>
            <a:r>
              <a:rPr lang="en-US" sz="2000" dirty="0" smtClean="0"/>
              <a:t>(</a:t>
            </a:r>
            <a:r>
              <a:rPr lang="en-US" sz="2000" dirty="0" err="1" smtClean="0"/>
              <a:t>d.correlation</a:t>
            </a:r>
            <a:r>
              <a:rPr lang="en-US" sz="2000" dirty="0" smtClean="0"/>
              <a:t>, method = ‘complete’)</a:t>
            </a:r>
          </a:p>
          <a:p>
            <a:pPr marL="0" indent="0">
              <a:buNone/>
            </a:pPr>
            <a:r>
              <a:rPr lang="en-US" sz="2000" dirty="0" smtClean="0"/>
              <a:t>clusters.correlation10 &lt;- </a:t>
            </a:r>
            <a:r>
              <a:rPr lang="en-US" sz="2000" dirty="0" err="1" smtClean="0"/>
              <a:t>cutree</a:t>
            </a:r>
            <a:r>
              <a:rPr lang="en-US" sz="2000" dirty="0" smtClean="0"/>
              <a:t>(</a:t>
            </a:r>
            <a:r>
              <a:rPr lang="en-US" sz="2000" dirty="0" err="1" smtClean="0"/>
              <a:t>hclust.correlation</a:t>
            </a:r>
            <a:r>
              <a:rPr lang="en-US" sz="2000" dirty="0" smtClean="0"/>
              <a:t>, k=10)</a:t>
            </a:r>
          </a:p>
          <a:p>
            <a:pPr marL="0" indent="0">
              <a:buNone/>
            </a:pPr>
            <a:r>
              <a:rPr lang="en-US" sz="2000" dirty="0" smtClean="0"/>
              <a:t>table(clusters.correlation10)</a:t>
            </a:r>
          </a:p>
          <a:p>
            <a:pPr marL="0" indent="0">
              <a:buNone/>
            </a:pPr>
            <a:r>
              <a:rPr lang="en-US" sz="2000" dirty="0" smtClean="0"/>
              <a:t>#1   2   3   4   5   6   7   8   9  10 </a:t>
            </a:r>
          </a:p>
          <a:p>
            <a:pPr marL="0" indent="0">
              <a:buNone/>
            </a:pPr>
            <a:r>
              <a:rPr lang="en-US" sz="2000" dirty="0" smtClean="0"/>
              <a:t>#308 237 258 580 315 464 345 238 235  71</a:t>
            </a:r>
          </a:p>
          <a:p>
            <a:pPr marL="0" indent="0">
              <a:buNone/>
            </a:pPr>
            <a:r>
              <a:rPr lang="en-US" sz="2000" dirty="0" smtClean="0"/>
              <a:t> </a:t>
            </a:r>
          </a:p>
          <a:p>
            <a:pPr marL="0" indent="0">
              <a:buNone/>
            </a:pPr>
            <a:r>
              <a:rPr lang="en-US" sz="2000" dirty="0" smtClean="0"/>
              <a:t>#308 + 237+ 258 +580+ 315 +464+ 345+ 238+ 235 + 71 =3051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216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table(clusters.correlation100)</a:t>
            </a:r>
          </a:p>
          <a:p>
            <a:pPr marL="0" indent="0">
              <a:buNone/>
            </a:pP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1   2   3   4   5   6   7   8   9  10  11  12  13  14  15  16  17  18  19  20 </a:t>
            </a:r>
          </a:p>
          <a:p>
            <a:pPr marL="0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23  62  45  68  29   9  16  75 101  52  29 114  32  10  11  26  30  28  19  24 </a:t>
            </a:r>
          </a:p>
          <a:p>
            <a:pPr marL="0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21  22  23  24  25  26  27  28  29  30  31  32  33  34  35  36  37  38  39  40 </a:t>
            </a:r>
          </a:p>
          <a:p>
            <a:pPr marL="0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68  34  27  35  22  60  15  49  42  81  39  55  72  26  70  54  44  48  25  22 </a:t>
            </a:r>
          </a:p>
          <a:p>
            <a:pPr marL="0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41  42  43  44  45  46  47  48  49  50  51  52  53  54  55  56  57  58  59  60 </a:t>
            </a:r>
          </a:p>
          <a:p>
            <a:pPr marL="0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33  45  36  29  25  19  85  22  19  11  23  26   7  44  33  15  28  42  18  34 </a:t>
            </a:r>
          </a:p>
          <a:p>
            <a:pPr marL="0" indent="0">
              <a:buNone/>
            </a:pP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61  62  63  64  65  66  67  68  69  70  71  72  73  74  75  76  77  78  79  80 </a:t>
            </a:r>
          </a:p>
          <a:p>
            <a:pPr marL="0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25  27  12  23  26  46  24  19  12  14  13  11  28  24  17  50  15  13  22  44 </a:t>
            </a:r>
          </a:p>
          <a:p>
            <a:pPr marL="0" indent="0">
              <a:buNone/>
            </a:pP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81  82  83  84  85  86  87  88  89  90  91  92  93  94  95  96  97  98  99 100 </a:t>
            </a:r>
          </a:p>
          <a:p>
            <a:pPr marL="0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13   8  28  18  24  15  16  10   7  18  15  26  16  12  14  17  14  10  12   8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Hierarchical clustering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14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1436361"/>
            <a:ext cx="7162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heatmap.2(</a:t>
            </a:r>
            <a:r>
              <a:rPr lang="en-US" dirty="0" err="1"/>
              <a:t>golub_rescaled</a:t>
            </a:r>
            <a:r>
              <a:rPr lang="en-US" dirty="0"/>
              <a:t>[which(clusters.correlation100==1),], scale="none", </a:t>
            </a:r>
            <a:r>
              <a:rPr lang="en-US" dirty="0" err="1"/>
              <a:t>cexRow</a:t>
            </a:r>
            <a:r>
              <a:rPr lang="en-US" dirty="0"/>
              <a:t>=0.5, </a:t>
            </a:r>
            <a:r>
              <a:rPr lang="en-US" dirty="0" err="1"/>
              <a:t>cexCol</a:t>
            </a:r>
            <a:r>
              <a:rPr lang="en-US" dirty="0"/>
              <a:t>=0.8, col=</a:t>
            </a:r>
            <a:r>
              <a:rPr lang="en-US" dirty="0" err="1"/>
              <a:t>topo.colors</a:t>
            </a:r>
            <a:r>
              <a:rPr lang="en-US" dirty="0"/>
              <a:t>(20), trace="none", </a:t>
            </a:r>
            <a:r>
              <a:rPr lang="en-US" dirty="0" err="1"/>
              <a:t>Colv</a:t>
            </a:r>
            <a:r>
              <a:rPr lang="en-US" dirty="0"/>
              <a:t>=FALSE, </a:t>
            </a:r>
            <a:r>
              <a:rPr lang="en-US" dirty="0" err="1"/>
              <a:t>dendrogram</a:t>
            </a:r>
            <a:r>
              <a:rPr lang="en-US" dirty="0"/>
              <a:t> = ‘row’)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/>
              <a:t>Hierarchical clustering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666913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Default plot in the rescaled space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600200" y="2590800"/>
            <a:ext cx="5943600" cy="298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Hierarchical clustering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#color scheme </a:t>
            </a:r>
            <a:r>
              <a:rPr lang="en-US" sz="1600" dirty="0"/>
              <a:t>fixed based on the global </a:t>
            </a:r>
            <a:r>
              <a:rPr lang="en-US" sz="1600" dirty="0" smtClean="0"/>
              <a:t> rescaled dataset </a:t>
            </a:r>
            <a:r>
              <a:rPr lang="en-US" sz="1600" dirty="0"/>
              <a:t>(-5 en 5 is de range)</a:t>
            </a:r>
          </a:p>
          <a:p>
            <a:pPr marL="0" indent="0">
              <a:buNone/>
            </a:pPr>
            <a:r>
              <a:rPr lang="en-US" sz="1600" dirty="0" err="1"/>
              <a:t>tmp.data</a:t>
            </a:r>
            <a:r>
              <a:rPr lang="en-US" sz="1600" dirty="0"/>
              <a:t> &lt;-</a:t>
            </a:r>
            <a:r>
              <a:rPr lang="en-US" sz="1600" dirty="0" err="1"/>
              <a:t>golub_rescaled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/>
              <a:t>breaks.tmp</a:t>
            </a:r>
            <a:r>
              <a:rPr lang="en-US" sz="1600" dirty="0"/>
              <a:t> &lt;- </a:t>
            </a:r>
            <a:r>
              <a:rPr lang="en-US" sz="1600" dirty="0" err="1"/>
              <a:t>seq</a:t>
            </a:r>
            <a:r>
              <a:rPr lang="en-US" sz="1600" dirty="0"/>
              <a:t>(min(</a:t>
            </a:r>
            <a:r>
              <a:rPr lang="en-US" sz="1600" dirty="0" err="1"/>
              <a:t>tmp.data</a:t>
            </a:r>
            <a:r>
              <a:rPr lang="en-US" sz="1600" dirty="0"/>
              <a:t>), max(</a:t>
            </a:r>
            <a:r>
              <a:rPr lang="en-US" sz="1600" dirty="0" err="1"/>
              <a:t>tmp.data</a:t>
            </a:r>
            <a:r>
              <a:rPr lang="en-US" sz="1600" dirty="0"/>
              <a:t>), length=(40+1) )</a:t>
            </a:r>
          </a:p>
          <a:p>
            <a:pPr marL="0" indent="0">
              <a:buNone/>
            </a:pPr>
            <a:r>
              <a:rPr lang="en-US" sz="1600" dirty="0"/>
              <a:t>heatmap.2(</a:t>
            </a:r>
            <a:r>
              <a:rPr lang="en-US" sz="1600" dirty="0" err="1"/>
              <a:t>golub_rescaled</a:t>
            </a:r>
            <a:r>
              <a:rPr lang="en-US" sz="1600" dirty="0"/>
              <a:t>[which(clusters.correlation100==1),], col=</a:t>
            </a:r>
            <a:r>
              <a:rPr lang="en-US" sz="1600" dirty="0" err="1"/>
              <a:t>bluered</a:t>
            </a:r>
            <a:r>
              <a:rPr lang="en-US" sz="1600" dirty="0"/>
              <a:t>(40), scale="none", density.info='none', trace="none", breaks=</a:t>
            </a:r>
            <a:r>
              <a:rPr lang="en-US" sz="1600" dirty="0" err="1"/>
              <a:t>breaks.tmp</a:t>
            </a:r>
            <a:r>
              <a:rPr lang="en-US" sz="1600" dirty="0"/>
              <a:t>)</a:t>
            </a:r>
          </a:p>
          <a:p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20724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Advantage of the rescaled plots: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Comparison between cluster results possible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5343747"/>
            <a:ext cx="2703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to which biomarker belongs</a:t>
            </a:r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152400" y="3159283"/>
            <a:ext cx="3733800" cy="213725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400" y="5172981"/>
            <a:ext cx="270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1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159283"/>
            <a:ext cx="4724400" cy="21372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501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1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kmeangolub10 =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kmeans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(d.correlation,10)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table(kmeangolub10$cluster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1   2   3   4   5   6   7   8   9  10 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183 234 282 365 302 338 327 431 250 339 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183 + 234 + 282 + 365 + 302 + 338+ 327+ 431 +250 +339 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=3051 (dim(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golub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kmeangolub100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kmeans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(d.correlation,100)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table(kmeangolub100$cluster)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1   2   3   4   5   6   7   8   9  10  11  12  13  14  15  16  17  18  19  20 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38  28  40  25  36  42  37  27  36  30  17  21  25  25  24  34  33  38  23  28 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21  22  23  24  25  26  27  28  29  30  31  32  33  34  35  36  37  38  39  40 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24  39  30  24  61  31  27  25  28  30  25  29  43  21  28  17  49  48  24  29 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41  42  43  44  45  46  47  48  49  50  51  52  53  54  55  56  57  58  59  60 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32  35  28  23  29  21  18  25  34  36  26  27  24  32  33  30  29  41  57  46 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61  62  63  64  65  66  67  68  69  70  71  72  73  74  75  76  77  78  79  80 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K-means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666913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Similar to hierarchical clustering K means assigns all genes to clusters/ the number of clusters you define determines the size of the clusters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65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63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expected from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General questions:</a:t>
            </a:r>
          </a:p>
          <a:p>
            <a:pPr lvl="1"/>
            <a:r>
              <a:rPr lang="en-US" dirty="0" smtClean="0"/>
              <a:t>What is </a:t>
            </a:r>
            <a:r>
              <a:rPr lang="en-US" dirty="0"/>
              <a:t>guilt by </a:t>
            </a:r>
            <a:r>
              <a:rPr lang="en-US" dirty="0" smtClean="0"/>
              <a:t>association</a:t>
            </a:r>
          </a:p>
          <a:p>
            <a:r>
              <a:rPr lang="en-US" dirty="0" smtClean="0"/>
              <a:t>Yes/ no questions</a:t>
            </a:r>
          </a:p>
          <a:p>
            <a:pPr lvl="1"/>
            <a:r>
              <a:rPr lang="en-US" dirty="0" smtClean="0"/>
              <a:t>Clustering with </a:t>
            </a:r>
            <a:r>
              <a:rPr lang="en-US" smtClean="0"/>
              <a:t>K Means and </a:t>
            </a:r>
            <a:r>
              <a:rPr lang="en-US" dirty="0" smtClean="0"/>
              <a:t>the correlation metric gives different results when applied to the original versus the rescaled data</a:t>
            </a:r>
          </a:p>
          <a:p>
            <a:r>
              <a:rPr lang="en-US" dirty="0" smtClean="0"/>
              <a:t>Exercises</a:t>
            </a:r>
          </a:p>
          <a:p>
            <a:pPr lvl="1"/>
            <a:r>
              <a:rPr lang="en-US" dirty="0" smtClean="0"/>
              <a:t>What is this code doing</a:t>
            </a:r>
          </a:p>
          <a:p>
            <a:pPr marL="0" indent="0">
              <a:buNone/>
            </a:pPr>
            <a:r>
              <a:rPr lang="en-US" sz="1700" dirty="0" err="1"/>
              <a:t>d.correlation</a:t>
            </a:r>
            <a:r>
              <a:rPr lang="en-US" sz="1700" dirty="0"/>
              <a:t> &lt;- </a:t>
            </a:r>
            <a:r>
              <a:rPr lang="en-US" sz="1700" dirty="0" err="1"/>
              <a:t>as.dist</a:t>
            </a:r>
            <a:r>
              <a:rPr lang="en-US" sz="1700" dirty="0"/>
              <a:t>(1 - </a:t>
            </a:r>
            <a:r>
              <a:rPr lang="en-US" sz="1700" dirty="0" err="1"/>
              <a:t>cor</a:t>
            </a:r>
            <a:r>
              <a:rPr lang="en-US" sz="1700" dirty="0"/>
              <a:t>(t(</a:t>
            </a:r>
            <a:r>
              <a:rPr lang="en-US" sz="1700" dirty="0" err="1"/>
              <a:t>golub</a:t>
            </a:r>
            <a:r>
              <a:rPr lang="en-US" sz="1700" dirty="0"/>
              <a:t>)))</a:t>
            </a:r>
          </a:p>
          <a:p>
            <a:pPr marL="0" indent="0">
              <a:buNone/>
            </a:pPr>
            <a:r>
              <a:rPr lang="en-US" sz="1700" dirty="0" err="1"/>
              <a:t>hclust.correlation</a:t>
            </a:r>
            <a:r>
              <a:rPr lang="en-US" sz="1700" dirty="0"/>
              <a:t> &lt;- </a:t>
            </a:r>
            <a:r>
              <a:rPr lang="en-US" sz="1700" dirty="0" err="1"/>
              <a:t>hclust</a:t>
            </a:r>
            <a:r>
              <a:rPr lang="en-US" sz="1700" dirty="0"/>
              <a:t>(</a:t>
            </a:r>
            <a:r>
              <a:rPr lang="en-US" sz="1700" dirty="0" err="1"/>
              <a:t>d.correlation</a:t>
            </a:r>
            <a:r>
              <a:rPr lang="en-US" sz="1700" dirty="0"/>
              <a:t>, method = ‘complete’)</a:t>
            </a:r>
          </a:p>
          <a:p>
            <a:pPr marL="0" indent="0">
              <a:buNone/>
            </a:pPr>
            <a:r>
              <a:rPr lang="en-US" sz="1700" dirty="0"/>
              <a:t>clusters.correlation10 &lt;- </a:t>
            </a:r>
            <a:r>
              <a:rPr lang="en-US" sz="1700" dirty="0" err="1"/>
              <a:t>cutree</a:t>
            </a:r>
            <a:r>
              <a:rPr lang="en-US" sz="1700" dirty="0"/>
              <a:t>(</a:t>
            </a:r>
            <a:r>
              <a:rPr lang="en-US" sz="1700" dirty="0" err="1"/>
              <a:t>hclust.correlation</a:t>
            </a:r>
            <a:r>
              <a:rPr lang="en-US" sz="1700" dirty="0"/>
              <a:t>, k=10)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473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5943600" cy="245046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57200" y="457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0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219200"/>
            <a:ext cx="82296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#</a:t>
            </a:r>
            <a:r>
              <a:rPr lang="en-US" sz="1600" dirty="0" smtClean="0"/>
              <a:t>color scheme</a:t>
            </a:r>
            <a:r>
              <a:rPr lang="en-US" sz="1600" dirty="0" smtClean="0"/>
              <a:t> </a:t>
            </a:r>
            <a:r>
              <a:rPr lang="en-US" sz="1600" dirty="0" smtClean="0"/>
              <a:t>fixed based on the global </a:t>
            </a:r>
            <a:r>
              <a:rPr lang="en-US" sz="1600" dirty="0" smtClean="0"/>
              <a:t>dataset </a:t>
            </a:r>
            <a:r>
              <a:rPr lang="en-US" sz="1600" dirty="0" smtClean="0"/>
              <a:t>(-1.6, 3.8)</a:t>
            </a:r>
          </a:p>
          <a:p>
            <a:r>
              <a:rPr lang="en-US" sz="1600" dirty="0" err="1" smtClean="0"/>
              <a:t>tmp.data</a:t>
            </a:r>
            <a:r>
              <a:rPr lang="en-US" sz="1600" dirty="0" smtClean="0"/>
              <a:t> &lt;-</a:t>
            </a:r>
            <a:r>
              <a:rPr lang="en-US" sz="1600" dirty="0" err="1" smtClean="0"/>
              <a:t>golub</a:t>
            </a:r>
            <a:endParaRPr lang="en-US" sz="1600" dirty="0" smtClean="0"/>
          </a:p>
          <a:p>
            <a:r>
              <a:rPr lang="en-US" sz="1600" dirty="0" err="1" smtClean="0"/>
              <a:t>breaks.tmp</a:t>
            </a:r>
            <a:r>
              <a:rPr lang="en-US" sz="1600" dirty="0" smtClean="0"/>
              <a:t> &lt;- </a:t>
            </a:r>
            <a:r>
              <a:rPr lang="en-US" sz="1600" dirty="0" err="1" smtClean="0"/>
              <a:t>seq</a:t>
            </a:r>
            <a:r>
              <a:rPr lang="en-US" sz="1600" dirty="0" smtClean="0"/>
              <a:t>(min(</a:t>
            </a:r>
            <a:r>
              <a:rPr lang="en-US" sz="1600" dirty="0" err="1" smtClean="0"/>
              <a:t>tmp.data</a:t>
            </a:r>
            <a:r>
              <a:rPr lang="en-US" sz="1600" dirty="0" smtClean="0"/>
              <a:t>), max(</a:t>
            </a:r>
            <a:r>
              <a:rPr lang="en-US" sz="1600" dirty="0" err="1" smtClean="0"/>
              <a:t>tmp.data</a:t>
            </a:r>
            <a:r>
              <a:rPr lang="en-US" sz="1600" dirty="0" smtClean="0"/>
              <a:t>), length=(40+1) )</a:t>
            </a:r>
          </a:p>
          <a:p>
            <a:r>
              <a:rPr lang="en-US" sz="1600" dirty="0" smtClean="0"/>
              <a:t>heatmap.2(</a:t>
            </a:r>
            <a:r>
              <a:rPr lang="en-US" sz="1600" dirty="0" err="1" smtClean="0">
                <a:solidFill>
                  <a:srgbClr val="FF0000"/>
                </a:solidFill>
              </a:rPr>
              <a:t>golub</a:t>
            </a:r>
            <a:r>
              <a:rPr lang="en-US" sz="1600" dirty="0" smtClean="0">
                <a:solidFill>
                  <a:srgbClr val="FF0000"/>
                </a:solidFill>
              </a:rPr>
              <a:t>[</a:t>
            </a:r>
            <a:r>
              <a:rPr lang="en-US" sz="1600" dirty="0" smtClean="0"/>
              <a:t>which(clusters.correlation100==1),], col=</a:t>
            </a:r>
            <a:r>
              <a:rPr lang="en-US" sz="1600" dirty="0" err="1" smtClean="0"/>
              <a:t>bluered</a:t>
            </a:r>
            <a:r>
              <a:rPr lang="en-US" sz="1600" dirty="0" smtClean="0"/>
              <a:t>(40), scale="none", density.info='none', trace="none", breaks=</a:t>
            </a:r>
            <a:r>
              <a:rPr lang="en-US" sz="1600" dirty="0" err="1" smtClean="0"/>
              <a:t>breaks.tmp</a:t>
            </a:r>
            <a:r>
              <a:rPr lang="en-US" sz="1600" dirty="0" smtClean="0"/>
              <a:t>,</a:t>
            </a:r>
            <a:r>
              <a:rPr lang="en-US" sz="1600" dirty="0"/>
              <a:t> </a:t>
            </a:r>
            <a:r>
              <a:rPr lang="en-US" sz="1600" dirty="0" err="1"/>
              <a:t>Colv</a:t>
            </a:r>
            <a:r>
              <a:rPr lang="en-US" sz="1600" dirty="0"/>
              <a:t>=FALSE, </a:t>
            </a:r>
            <a:r>
              <a:rPr lang="en-US" sz="1600" dirty="0" err="1"/>
              <a:t>dendrogram</a:t>
            </a:r>
            <a:r>
              <a:rPr lang="en-US" sz="1600" dirty="0"/>
              <a:t> = ‘row’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Hierarchical clustering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4267200"/>
            <a:ext cx="7772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#</a:t>
            </a:r>
            <a:r>
              <a:rPr lang="en-US" sz="1600" dirty="0" smtClean="0"/>
              <a:t>color scheme</a:t>
            </a:r>
            <a:r>
              <a:rPr lang="en-US" sz="1600" dirty="0" smtClean="0"/>
              <a:t> </a:t>
            </a:r>
            <a:r>
              <a:rPr lang="en-US" sz="1600" dirty="0"/>
              <a:t>fixed based on the global </a:t>
            </a:r>
            <a:r>
              <a:rPr lang="en-US" sz="1600" dirty="0" smtClean="0"/>
              <a:t>rescaled dataset </a:t>
            </a:r>
            <a:r>
              <a:rPr lang="en-US" sz="1600" dirty="0"/>
              <a:t>(-1.6, 3.8)</a:t>
            </a:r>
          </a:p>
          <a:p>
            <a:r>
              <a:rPr lang="en-US" sz="1600" dirty="0" err="1" smtClean="0"/>
              <a:t>tmp.data</a:t>
            </a:r>
            <a:r>
              <a:rPr lang="en-US" sz="1600" dirty="0" smtClean="0"/>
              <a:t> </a:t>
            </a:r>
            <a:r>
              <a:rPr lang="en-US" sz="1600" dirty="0"/>
              <a:t>&lt;-</a:t>
            </a:r>
            <a:r>
              <a:rPr lang="en-US" sz="1600" dirty="0" err="1"/>
              <a:t>golub_rescaled</a:t>
            </a:r>
            <a:endParaRPr lang="en-US" sz="1600" dirty="0"/>
          </a:p>
          <a:p>
            <a:r>
              <a:rPr lang="en-US" sz="1600" dirty="0" err="1"/>
              <a:t>breaks.tmp</a:t>
            </a:r>
            <a:r>
              <a:rPr lang="en-US" sz="1600" dirty="0"/>
              <a:t> &lt;- </a:t>
            </a:r>
            <a:r>
              <a:rPr lang="en-US" sz="1600" dirty="0" err="1"/>
              <a:t>seq</a:t>
            </a:r>
            <a:r>
              <a:rPr lang="en-US" sz="1600" dirty="0"/>
              <a:t>(min(</a:t>
            </a:r>
            <a:r>
              <a:rPr lang="en-US" sz="1600" dirty="0" err="1"/>
              <a:t>tmp.data</a:t>
            </a:r>
            <a:r>
              <a:rPr lang="en-US" sz="1600" dirty="0"/>
              <a:t>), max(</a:t>
            </a:r>
            <a:r>
              <a:rPr lang="en-US" sz="1600" dirty="0" err="1"/>
              <a:t>tmp.data</a:t>
            </a:r>
            <a:r>
              <a:rPr lang="en-US" sz="1600" dirty="0"/>
              <a:t>), length=(40+1) )</a:t>
            </a:r>
          </a:p>
          <a:p>
            <a:r>
              <a:rPr lang="en-US" sz="1600" dirty="0"/>
              <a:t>heatmap.2(</a:t>
            </a:r>
            <a:r>
              <a:rPr lang="en-US" sz="1600" dirty="0" err="1">
                <a:solidFill>
                  <a:srgbClr val="FF0000"/>
                </a:solidFill>
              </a:rPr>
              <a:t>golub_rescaled</a:t>
            </a:r>
            <a:r>
              <a:rPr lang="en-US" sz="1600" dirty="0"/>
              <a:t>[which(clusters.correlation100==1),], col=</a:t>
            </a:r>
            <a:r>
              <a:rPr lang="en-US" sz="1600" dirty="0" err="1"/>
              <a:t>bluered</a:t>
            </a:r>
            <a:r>
              <a:rPr lang="en-US" sz="1600" dirty="0"/>
              <a:t>(40), scale="none", density.info='none', trace="none", </a:t>
            </a:r>
            <a:r>
              <a:rPr lang="en-US" sz="1600" dirty="0" smtClean="0"/>
              <a:t>breaks=</a:t>
            </a:r>
            <a:r>
              <a:rPr lang="en-US" sz="1600" dirty="0" err="1" smtClean="0"/>
              <a:t>breaks.tmp</a:t>
            </a:r>
            <a:r>
              <a:rPr lang="en-US" sz="1600" dirty="0" smtClean="0"/>
              <a:t>,</a:t>
            </a:r>
            <a:r>
              <a:rPr lang="en-US" sz="1600" dirty="0"/>
              <a:t> </a:t>
            </a:r>
            <a:r>
              <a:rPr lang="en-US" sz="1600" dirty="0" err="1"/>
              <a:t>Colv</a:t>
            </a:r>
            <a:r>
              <a:rPr lang="en-US" sz="1600" dirty="0"/>
              <a:t>=FALSE, </a:t>
            </a:r>
            <a:r>
              <a:rPr lang="en-US" sz="1600" dirty="0" err="1"/>
              <a:t>dendrogram</a:t>
            </a:r>
            <a:r>
              <a:rPr lang="en-US" sz="1600" dirty="0"/>
              <a:t> = ‘row’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80109" y="5805669"/>
            <a:ext cx="464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Given two codes and their results. What is the difference ?What can you observe from the different plots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4925695" y="2459355"/>
            <a:ext cx="3526790" cy="1807845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5203190" y="5511116"/>
            <a:ext cx="2971800" cy="126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63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19600" y="1600200"/>
            <a:ext cx="4191000" cy="411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066800" y="2502932"/>
            <a:ext cx="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1066800" y="2502932"/>
            <a:ext cx="2362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66800" y="2209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 P2 P3 P4 … Pm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5029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8077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33411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37221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403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143000" y="2209800"/>
            <a:ext cx="266700" cy="2579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85900" y="2209800"/>
            <a:ext cx="266700" cy="2579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28800" y="2198132"/>
            <a:ext cx="266700" cy="2579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90600" y="5093732"/>
            <a:ext cx="16383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Patient profiles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1828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Patients/conditions =observations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5400000">
            <a:off x="-647700" y="3379232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Genes = variables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34000" y="2502932"/>
            <a:ext cx="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334000" y="2502932"/>
            <a:ext cx="2362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34000" y="2209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 P2 P3 P4 … Pm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00600" y="25029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006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800600" y="28077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00600" y="33411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00600" y="37221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800600" y="403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257800" y="5093732"/>
            <a:ext cx="16383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 profiles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0" y="1828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Patients/conditions = variables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 rot="5400000">
            <a:off x="3295649" y="3708916"/>
            <a:ext cx="278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Genes = observations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870966" y="2502932"/>
            <a:ext cx="2825234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876800" y="2831068"/>
            <a:ext cx="2825234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76800" y="3364468"/>
            <a:ext cx="2825234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Hierarchical clustering</a:t>
            </a:r>
            <a:endParaRPr lang="en-US" sz="32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76172"/>
            <a:ext cx="2521585" cy="2314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02" y="4648200"/>
            <a:ext cx="2398395" cy="129937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592584" y="1219199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Hierarchical clustering/ correlation/500 clusters (p10)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57600" y="2057400"/>
            <a:ext cx="5105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golub.gnames</a:t>
            </a:r>
            <a:r>
              <a:rPr lang="en-US" dirty="0"/>
              <a:t>[which(clusters.correlation500 == clusters.correlation500[1042]),2] </a:t>
            </a:r>
          </a:p>
          <a:p>
            <a:r>
              <a:rPr lang="en-US" dirty="0"/>
              <a:t> [1] "KIAA0216 gene"                                             </a:t>
            </a:r>
          </a:p>
          <a:p>
            <a:r>
              <a:rPr lang="en-US" dirty="0">
                <a:solidFill>
                  <a:srgbClr val="00B0F0"/>
                </a:solidFill>
              </a:rPr>
              <a:t> *[2] "</a:t>
            </a:r>
            <a:r>
              <a:rPr lang="en-US" dirty="0" err="1">
                <a:solidFill>
                  <a:srgbClr val="00B0F0"/>
                </a:solidFill>
              </a:rPr>
              <a:t>Calmodulin</a:t>
            </a:r>
            <a:r>
              <a:rPr lang="en-US" dirty="0">
                <a:solidFill>
                  <a:srgbClr val="00B0F0"/>
                </a:solidFill>
              </a:rPr>
              <a:t> Type I"                                         </a:t>
            </a:r>
          </a:p>
          <a:p>
            <a:r>
              <a:rPr lang="en-US" dirty="0"/>
              <a:t> [3] "Terminal </a:t>
            </a:r>
            <a:r>
              <a:rPr lang="en-US" dirty="0" err="1"/>
              <a:t>transferase</a:t>
            </a:r>
            <a:r>
              <a:rPr lang="en-US" dirty="0"/>
              <a:t> mRNA"                                 </a:t>
            </a:r>
          </a:p>
          <a:p>
            <a:r>
              <a:rPr lang="en-US" dirty="0">
                <a:solidFill>
                  <a:srgbClr val="FF0000"/>
                </a:solidFill>
              </a:rPr>
              <a:t> *[4] "CCND3 </a:t>
            </a:r>
            <a:r>
              <a:rPr lang="en-US" dirty="0" err="1">
                <a:solidFill>
                  <a:srgbClr val="FF0000"/>
                </a:solidFill>
              </a:rPr>
              <a:t>Cyclin</a:t>
            </a:r>
            <a:r>
              <a:rPr lang="en-US" dirty="0">
                <a:solidFill>
                  <a:srgbClr val="FF0000"/>
                </a:solidFill>
              </a:rPr>
              <a:t> D3"                                           </a:t>
            </a:r>
          </a:p>
          <a:p>
            <a:r>
              <a:rPr lang="en-US" dirty="0"/>
              <a:t> [5] "TFIID subunit TAFII55 (TAFII55) mRNA"                      </a:t>
            </a:r>
          </a:p>
          <a:p>
            <a:r>
              <a:rPr lang="en-US" dirty="0">
                <a:solidFill>
                  <a:srgbClr val="00B050"/>
                </a:solidFill>
              </a:rPr>
              <a:t> [6] "</a:t>
            </a:r>
            <a:r>
              <a:rPr lang="en-US" dirty="0" err="1">
                <a:solidFill>
                  <a:srgbClr val="00B050"/>
                </a:solidFill>
              </a:rPr>
              <a:t>Hlark</a:t>
            </a:r>
            <a:r>
              <a:rPr lang="en-US" dirty="0">
                <a:solidFill>
                  <a:srgbClr val="00B050"/>
                </a:solidFill>
              </a:rPr>
              <a:t> mRNA"                                                </a:t>
            </a:r>
          </a:p>
          <a:p>
            <a:r>
              <a:rPr lang="en-US" dirty="0"/>
              <a:t> [7] "mRNA (clone C-2k) mRNA for serine/threonine protein kinase"</a:t>
            </a:r>
          </a:p>
          <a:p>
            <a:r>
              <a:rPr lang="en-US" dirty="0"/>
              <a:t> [8] "NUCLEAR FACTOR RIP140"                                  </a:t>
            </a:r>
          </a:p>
          <a:p>
            <a:r>
              <a:rPr lang="en-US" dirty="0">
                <a:solidFill>
                  <a:srgbClr val="00B0F0"/>
                </a:solidFill>
              </a:rPr>
              <a:t>* [9] "PROBABLE G PROTEIN-COUPLED RECEPTOR </a:t>
            </a:r>
            <a:r>
              <a:rPr lang="en-US" dirty="0"/>
              <a:t>LCR1 HOMOLOG"         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[</a:t>
            </a:r>
            <a:r>
              <a:rPr lang="en-US" dirty="0">
                <a:solidFill>
                  <a:srgbClr val="00B050"/>
                </a:solidFill>
              </a:rPr>
              <a:t>10] "Transcriptional activator hSNF2b"     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1" y="6176865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Genes closest to the ‘</a:t>
            </a:r>
            <a:r>
              <a:rPr lang="en-US" dirty="0" smtClean="0">
                <a:solidFill>
                  <a:srgbClr val="FF0000"/>
                </a:solidFill>
              </a:rPr>
              <a:t>query gene</a:t>
            </a:r>
            <a:r>
              <a:rPr lang="en-US" dirty="0" smtClean="0"/>
              <a:t>’ in the</a:t>
            </a:r>
            <a:r>
              <a:rPr lang="en-US" dirty="0" smtClean="0">
                <a:solidFill>
                  <a:srgbClr val="00B0F0"/>
                </a:solidFill>
              </a:rPr>
              <a:t> absolute space </a:t>
            </a:r>
            <a:r>
              <a:rPr lang="en-US" dirty="0" smtClean="0"/>
              <a:t>and in the </a:t>
            </a:r>
            <a:r>
              <a:rPr lang="en-US" dirty="0" smtClean="0">
                <a:solidFill>
                  <a:srgbClr val="00B050"/>
                </a:solidFill>
              </a:rPr>
              <a:t>rescaled space </a:t>
            </a:r>
            <a:r>
              <a:rPr lang="en-US" dirty="0" smtClean="0"/>
              <a:t>(on which the clustering was based) -&gt; rescaling will affect the clustering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75"/>
          <p:cNvSpPr>
            <a:spLocks noChangeShapeType="1"/>
          </p:cNvSpPr>
          <p:nvPr/>
        </p:nvSpPr>
        <p:spPr bwMode="auto">
          <a:xfrm>
            <a:off x="880973" y="13716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7030A0"/>
              </a:solidFill>
            </a:endParaRPr>
          </a:p>
        </p:txBody>
      </p:sp>
      <p:sp>
        <p:nvSpPr>
          <p:cNvPr id="3" name="Line 1076"/>
          <p:cNvSpPr>
            <a:spLocks noChangeShapeType="1"/>
          </p:cNvSpPr>
          <p:nvPr/>
        </p:nvSpPr>
        <p:spPr bwMode="auto">
          <a:xfrm>
            <a:off x="880973" y="2895600"/>
            <a:ext cx="3584754" cy="94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7030A0"/>
              </a:solidFill>
            </a:endParaRPr>
          </a:p>
        </p:txBody>
      </p:sp>
      <p:sp>
        <p:nvSpPr>
          <p:cNvPr id="4" name="Text Box 1087"/>
          <p:cNvSpPr txBox="1">
            <a:spLocks noChangeArrowheads="1"/>
          </p:cNvSpPr>
          <p:nvPr/>
        </p:nvSpPr>
        <p:spPr bwMode="auto">
          <a:xfrm>
            <a:off x="411073" y="2358243"/>
            <a:ext cx="15367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dirty="0" smtClean="0"/>
              <a:t>expressie</a:t>
            </a:r>
            <a:endParaRPr lang="nl-NL" sz="1400" b="1" dirty="0"/>
          </a:p>
        </p:txBody>
      </p:sp>
      <p:sp>
        <p:nvSpPr>
          <p:cNvPr id="5" name="Freeform 4"/>
          <p:cNvSpPr/>
          <p:nvPr/>
        </p:nvSpPr>
        <p:spPr>
          <a:xfrm>
            <a:off x="444500" y="2374900"/>
            <a:ext cx="3455012" cy="1228279"/>
          </a:xfrm>
          <a:custGeom>
            <a:avLst/>
            <a:gdLst>
              <a:gd name="connsiteX0" fmla="*/ 0 w 4065224"/>
              <a:gd name="connsiteY0" fmla="*/ 275627 h 881790"/>
              <a:gd name="connsiteX1" fmla="*/ 517792 w 4065224"/>
              <a:gd name="connsiteY1" fmla="*/ 727319 h 881790"/>
              <a:gd name="connsiteX2" fmla="*/ 528809 w 4065224"/>
              <a:gd name="connsiteY2" fmla="*/ 705285 h 881790"/>
              <a:gd name="connsiteX3" fmla="*/ 925417 w 4065224"/>
              <a:gd name="connsiteY3" fmla="*/ 176475 h 881790"/>
              <a:gd name="connsiteX4" fmla="*/ 1696597 w 4065224"/>
              <a:gd name="connsiteY4" fmla="*/ 793420 h 881790"/>
              <a:gd name="connsiteX5" fmla="*/ 2677098 w 4065224"/>
              <a:gd name="connsiteY5" fmla="*/ 205 h 881790"/>
              <a:gd name="connsiteX6" fmla="*/ 3382178 w 4065224"/>
              <a:gd name="connsiteY6" fmla="*/ 881555 h 881790"/>
              <a:gd name="connsiteX7" fmla="*/ 4065224 w 4065224"/>
              <a:gd name="connsiteY7" fmla="*/ 88340 h 881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65224" h="881790">
                <a:moveTo>
                  <a:pt x="0" y="275627"/>
                </a:moveTo>
                <a:cubicBezTo>
                  <a:pt x="214828" y="465668"/>
                  <a:pt x="429657" y="655709"/>
                  <a:pt x="517792" y="727319"/>
                </a:cubicBezTo>
                <a:cubicBezTo>
                  <a:pt x="605927" y="798929"/>
                  <a:pt x="460871" y="797092"/>
                  <a:pt x="528809" y="705285"/>
                </a:cubicBezTo>
                <a:cubicBezTo>
                  <a:pt x="596747" y="613478"/>
                  <a:pt x="730786" y="161786"/>
                  <a:pt x="925417" y="176475"/>
                </a:cubicBezTo>
                <a:cubicBezTo>
                  <a:pt x="1120048" y="191164"/>
                  <a:pt x="1404650" y="822798"/>
                  <a:pt x="1696597" y="793420"/>
                </a:cubicBezTo>
                <a:cubicBezTo>
                  <a:pt x="1988544" y="764042"/>
                  <a:pt x="2396168" y="-14484"/>
                  <a:pt x="2677098" y="205"/>
                </a:cubicBezTo>
                <a:cubicBezTo>
                  <a:pt x="2958028" y="14894"/>
                  <a:pt x="3150824" y="866866"/>
                  <a:pt x="3382178" y="881555"/>
                </a:cubicBezTo>
                <a:cubicBezTo>
                  <a:pt x="3613532" y="896244"/>
                  <a:pt x="3956892" y="220542"/>
                  <a:pt x="4065224" y="883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2514600"/>
            <a:ext cx="742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A’’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5270" y="2715093"/>
            <a:ext cx="389287" cy="379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24557" y="2720376"/>
            <a:ext cx="23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2720376"/>
            <a:ext cx="23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73114" y="2720376"/>
            <a:ext cx="23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57998" y="2725660"/>
            <a:ext cx="928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406400" y="1295400"/>
            <a:ext cx="3493112" cy="2371279"/>
          </a:xfrm>
          <a:custGeom>
            <a:avLst/>
            <a:gdLst>
              <a:gd name="connsiteX0" fmla="*/ 0 w 4065224"/>
              <a:gd name="connsiteY0" fmla="*/ 275627 h 881790"/>
              <a:gd name="connsiteX1" fmla="*/ 517792 w 4065224"/>
              <a:gd name="connsiteY1" fmla="*/ 727319 h 881790"/>
              <a:gd name="connsiteX2" fmla="*/ 528809 w 4065224"/>
              <a:gd name="connsiteY2" fmla="*/ 705285 h 881790"/>
              <a:gd name="connsiteX3" fmla="*/ 925417 w 4065224"/>
              <a:gd name="connsiteY3" fmla="*/ 176475 h 881790"/>
              <a:gd name="connsiteX4" fmla="*/ 1696597 w 4065224"/>
              <a:gd name="connsiteY4" fmla="*/ 793420 h 881790"/>
              <a:gd name="connsiteX5" fmla="*/ 2677098 w 4065224"/>
              <a:gd name="connsiteY5" fmla="*/ 205 h 881790"/>
              <a:gd name="connsiteX6" fmla="*/ 3382178 w 4065224"/>
              <a:gd name="connsiteY6" fmla="*/ 881555 h 881790"/>
              <a:gd name="connsiteX7" fmla="*/ 4065224 w 4065224"/>
              <a:gd name="connsiteY7" fmla="*/ 88340 h 881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65224" h="881790">
                <a:moveTo>
                  <a:pt x="0" y="275627"/>
                </a:moveTo>
                <a:cubicBezTo>
                  <a:pt x="214828" y="465668"/>
                  <a:pt x="429657" y="655709"/>
                  <a:pt x="517792" y="727319"/>
                </a:cubicBezTo>
                <a:cubicBezTo>
                  <a:pt x="605927" y="798929"/>
                  <a:pt x="460871" y="797092"/>
                  <a:pt x="528809" y="705285"/>
                </a:cubicBezTo>
                <a:cubicBezTo>
                  <a:pt x="596747" y="613478"/>
                  <a:pt x="730786" y="161786"/>
                  <a:pt x="925417" y="176475"/>
                </a:cubicBezTo>
                <a:cubicBezTo>
                  <a:pt x="1120048" y="191164"/>
                  <a:pt x="1404650" y="822798"/>
                  <a:pt x="1696597" y="793420"/>
                </a:cubicBezTo>
                <a:cubicBezTo>
                  <a:pt x="1988544" y="764042"/>
                  <a:pt x="2396168" y="-14484"/>
                  <a:pt x="2677098" y="205"/>
                </a:cubicBezTo>
                <a:cubicBezTo>
                  <a:pt x="2958028" y="14894"/>
                  <a:pt x="3150824" y="866866"/>
                  <a:pt x="3382178" y="881555"/>
                </a:cubicBezTo>
                <a:cubicBezTo>
                  <a:pt x="3613532" y="896244"/>
                  <a:pt x="3956892" y="220542"/>
                  <a:pt x="4065224" y="883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35270" y="34820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90600" y="34820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29733" y="34820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63089" y="34820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34820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14</a:t>
            </a:r>
            <a:endParaRPr lang="en-US" dirty="0"/>
          </a:p>
        </p:txBody>
      </p:sp>
      <p:sp>
        <p:nvSpPr>
          <p:cNvPr id="18" name="Line 1075"/>
          <p:cNvSpPr>
            <a:spLocks noChangeShapeType="1"/>
          </p:cNvSpPr>
          <p:nvPr/>
        </p:nvSpPr>
        <p:spPr bwMode="auto">
          <a:xfrm>
            <a:off x="855573" y="41910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7030A0"/>
              </a:solidFill>
            </a:endParaRPr>
          </a:p>
        </p:txBody>
      </p:sp>
      <p:sp>
        <p:nvSpPr>
          <p:cNvPr id="19" name="Line 1076"/>
          <p:cNvSpPr>
            <a:spLocks noChangeShapeType="1"/>
          </p:cNvSpPr>
          <p:nvPr/>
        </p:nvSpPr>
        <p:spPr bwMode="auto">
          <a:xfrm>
            <a:off x="855573" y="5715000"/>
            <a:ext cx="3584754" cy="94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7030A0"/>
              </a:solidFill>
            </a:endParaRPr>
          </a:p>
        </p:txBody>
      </p:sp>
      <p:sp>
        <p:nvSpPr>
          <p:cNvPr id="20" name="Text Box 1087"/>
          <p:cNvSpPr txBox="1">
            <a:spLocks noChangeArrowheads="1"/>
          </p:cNvSpPr>
          <p:nvPr/>
        </p:nvSpPr>
        <p:spPr bwMode="auto">
          <a:xfrm>
            <a:off x="385673" y="5177643"/>
            <a:ext cx="15367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dirty="0" smtClean="0"/>
              <a:t>expressie</a:t>
            </a:r>
            <a:endParaRPr lang="nl-NL" sz="1400" b="1" dirty="0"/>
          </a:p>
        </p:txBody>
      </p:sp>
      <p:sp>
        <p:nvSpPr>
          <p:cNvPr id="21" name="Freeform 20"/>
          <p:cNvSpPr/>
          <p:nvPr/>
        </p:nvSpPr>
        <p:spPr>
          <a:xfrm>
            <a:off x="419100" y="5194300"/>
            <a:ext cx="3455012" cy="1228279"/>
          </a:xfrm>
          <a:custGeom>
            <a:avLst/>
            <a:gdLst>
              <a:gd name="connsiteX0" fmla="*/ 0 w 4065224"/>
              <a:gd name="connsiteY0" fmla="*/ 275627 h 881790"/>
              <a:gd name="connsiteX1" fmla="*/ 517792 w 4065224"/>
              <a:gd name="connsiteY1" fmla="*/ 727319 h 881790"/>
              <a:gd name="connsiteX2" fmla="*/ 528809 w 4065224"/>
              <a:gd name="connsiteY2" fmla="*/ 705285 h 881790"/>
              <a:gd name="connsiteX3" fmla="*/ 925417 w 4065224"/>
              <a:gd name="connsiteY3" fmla="*/ 176475 h 881790"/>
              <a:gd name="connsiteX4" fmla="*/ 1696597 w 4065224"/>
              <a:gd name="connsiteY4" fmla="*/ 793420 h 881790"/>
              <a:gd name="connsiteX5" fmla="*/ 2677098 w 4065224"/>
              <a:gd name="connsiteY5" fmla="*/ 205 h 881790"/>
              <a:gd name="connsiteX6" fmla="*/ 3382178 w 4065224"/>
              <a:gd name="connsiteY6" fmla="*/ 881555 h 881790"/>
              <a:gd name="connsiteX7" fmla="*/ 4065224 w 4065224"/>
              <a:gd name="connsiteY7" fmla="*/ 88340 h 881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65224" h="881790">
                <a:moveTo>
                  <a:pt x="0" y="275627"/>
                </a:moveTo>
                <a:cubicBezTo>
                  <a:pt x="214828" y="465668"/>
                  <a:pt x="429657" y="655709"/>
                  <a:pt x="517792" y="727319"/>
                </a:cubicBezTo>
                <a:cubicBezTo>
                  <a:pt x="605927" y="798929"/>
                  <a:pt x="460871" y="797092"/>
                  <a:pt x="528809" y="705285"/>
                </a:cubicBezTo>
                <a:cubicBezTo>
                  <a:pt x="596747" y="613478"/>
                  <a:pt x="730786" y="161786"/>
                  <a:pt x="925417" y="176475"/>
                </a:cubicBezTo>
                <a:cubicBezTo>
                  <a:pt x="1120048" y="191164"/>
                  <a:pt x="1404650" y="822798"/>
                  <a:pt x="1696597" y="793420"/>
                </a:cubicBezTo>
                <a:cubicBezTo>
                  <a:pt x="1988544" y="764042"/>
                  <a:pt x="2396168" y="-14484"/>
                  <a:pt x="2677098" y="205"/>
                </a:cubicBezTo>
                <a:cubicBezTo>
                  <a:pt x="2958028" y="14894"/>
                  <a:pt x="3150824" y="866866"/>
                  <a:pt x="3382178" y="881555"/>
                </a:cubicBezTo>
                <a:cubicBezTo>
                  <a:pt x="3613532" y="896244"/>
                  <a:pt x="3956892" y="220542"/>
                  <a:pt x="4065224" y="883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860800" y="5334000"/>
            <a:ext cx="742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A’’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870" y="5534493"/>
            <a:ext cx="389287" cy="379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99157" y="5539776"/>
            <a:ext cx="23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422400" y="5539776"/>
            <a:ext cx="23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547714" y="5539776"/>
            <a:ext cx="23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532598" y="5545060"/>
            <a:ext cx="928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X=0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381000" y="5029200"/>
            <a:ext cx="3493112" cy="1456879"/>
          </a:xfrm>
          <a:custGeom>
            <a:avLst/>
            <a:gdLst>
              <a:gd name="connsiteX0" fmla="*/ 0 w 4065224"/>
              <a:gd name="connsiteY0" fmla="*/ 275627 h 881790"/>
              <a:gd name="connsiteX1" fmla="*/ 517792 w 4065224"/>
              <a:gd name="connsiteY1" fmla="*/ 727319 h 881790"/>
              <a:gd name="connsiteX2" fmla="*/ 528809 w 4065224"/>
              <a:gd name="connsiteY2" fmla="*/ 705285 h 881790"/>
              <a:gd name="connsiteX3" fmla="*/ 925417 w 4065224"/>
              <a:gd name="connsiteY3" fmla="*/ 176475 h 881790"/>
              <a:gd name="connsiteX4" fmla="*/ 1696597 w 4065224"/>
              <a:gd name="connsiteY4" fmla="*/ 793420 h 881790"/>
              <a:gd name="connsiteX5" fmla="*/ 2677098 w 4065224"/>
              <a:gd name="connsiteY5" fmla="*/ 205 h 881790"/>
              <a:gd name="connsiteX6" fmla="*/ 3382178 w 4065224"/>
              <a:gd name="connsiteY6" fmla="*/ 881555 h 881790"/>
              <a:gd name="connsiteX7" fmla="*/ 4065224 w 4065224"/>
              <a:gd name="connsiteY7" fmla="*/ 88340 h 881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65224" h="881790">
                <a:moveTo>
                  <a:pt x="0" y="275627"/>
                </a:moveTo>
                <a:cubicBezTo>
                  <a:pt x="214828" y="465668"/>
                  <a:pt x="429657" y="655709"/>
                  <a:pt x="517792" y="727319"/>
                </a:cubicBezTo>
                <a:cubicBezTo>
                  <a:pt x="605927" y="798929"/>
                  <a:pt x="460871" y="797092"/>
                  <a:pt x="528809" y="705285"/>
                </a:cubicBezTo>
                <a:cubicBezTo>
                  <a:pt x="596747" y="613478"/>
                  <a:pt x="730786" y="161786"/>
                  <a:pt x="925417" y="176475"/>
                </a:cubicBezTo>
                <a:cubicBezTo>
                  <a:pt x="1120048" y="191164"/>
                  <a:pt x="1404650" y="822798"/>
                  <a:pt x="1696597" y="793420"/>
                </a:cubicBezTo>
                <a:cubicBezTo>
                  <a:pt x="1988544" y="764042"/>
                  <a:pt x="2396168" y="-14484"/>
                  <a:pt x="2677098" y="205"/>
                </a:cubicBezTo>
                <a:cubicBezTo>
                  <a:pt x="2958028" y="14894"/>
                  <a:pt x="3150824" y="866866"/>
                  <a:pt x="3382178" y="881555"/>
                </a:cubicBezTo>
                <a:cubicBezTo>
                  <a:pt x="3613532" y="896244"/>
                  <a:pt x="3956892" y="220542"/>
                  <a:pt x="4065224" y="883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09870" y="63014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65200" y="63014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604333" y="63014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337689" y="63014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803400" y="6301413"/>
            <a:ext cx="78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n-US" sz="1000" dirty="0" smtClean="0"/>
              <a:t>14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12" idx="3"/>
          </p:cNvCxnSpPr>
          <p:nvPr/>
        </p:nvCxnSpPr>
        <p:spPr>
          <a:xfrm flipH="1">
            <a:off x="1168400" y="1769970"/>
            <a:ext cx="33180" cy="1125630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130" y="1866900"/>
            <a:ext cx="1632540" cy="144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160104"/>
              </p:ext>
            </p:extLst>
          </p:nvPr>
        </p:nvGraphicFramePr>
        <p:xfrm>
          <a:off x="5461000" y="1676400"/>
          <a:ext cx="7715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Vergelijking" r:id="rId4" imgW="558720" imgH="241200" progId="Equation.3">
                  <p:embed/>
                </p:oleObj>
              </mc:Choice>
              <mc:Fallback>
                <p:oleObj name="Vergelijking" r:id="rId4" imgW="558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1676400"/>
                        <a:ext cx="771525" cy="336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100209"/>
              </p:ext>
            </p:extLst>
          </p:nvPr>
        </p:nvGraphicFramePr>
        <p:xfrm>
          <a:off x="5468938" y="2030413"/>
          <a:ext cx="788987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Vergelijking" r:id="rId6" imgW="571320" imgH="241200" progId="Equation.3">
                  <p:embed/>
                </p:oleObj>
              </mc:Choice>
              <mc:Fallback>
                <p:oleObj name="Vergelijking" r:id="rId6" imgW="571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2030413"/>
                        <a:ext cx="788987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234625"/>
              </p:ext>
            </p:extLst>
          </p:nvPr>
        </p:nvGraphicFramePr>
        <p:xfrm>
          <a:off x="5478463" y="2863850"/>
          <a:ext cx="788987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Vergelijking" r:id="rId8" imgW="571320" imgH="241200" progId="Equation.3">
                  <p:embed/>
                </p:oleObj>
              </mc:Choice>
              <mc:Fallback>
                <p:oleObj name="Vergelijking" r:id="rId8" imgW="571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8463" y="2863850"/>
                        <a:ext cx="788987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486400" y="2590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410200" y="1295400"/>
            <a:ext cx="170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centering</a:t>
            </a:r>
            <a:endParaRPr lang="en-US" dirty="0"/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428203"/>
              </p:ext>
            </p:extLst>
          </p:nvPr>
        </p:nvGraphicFramePr>
        <p:xfrm>
          <a:off x="5495925" y="4173538"/>
          <a:ext cx="1263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Vergelijking" r:id="rId10" imgW="914400" imgH="266400" progId="Equation.3">
                  <p:embed/>
                </p:oleObj>
              </mc:Choice>
              <mc:Fallback>
                <p:oleObj name="Vergelijking" r:id="rId10" imgW="9144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925" y="4173538"/>
                        <a:ext cx="1263650" cy="37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5767387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410200" y="38100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Variance rescaling</a:t>
            </a:r>
            <a:endParaRPr lang="en-US" dirty="0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16113"/>
              </p:ext>
            </p:extLst>
          </p:nvPr>
        </p:nvGraphicFramePr>
        <p:xfrm>
          <a:off x="5486400" y="4581525"/>
          <a:ext cx="128111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Vergelijking" r:id="rId12" imgW="927000" imgH="266400" progId="Equation.3">
                  <p:embed/>
                </p:oleObj>
              </mc:Choice>
              <mc:Fallback>
                <p:oleObj name="Vergelijking" r:id="rId12" imgW="9270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81525"/>
                        <a:ext cx="128111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595251"/>
              </p:ext>
            </p:extLst>
          </p:nvPr>
        </p:nvGraphicFramePr>
        <p:xfrm>
          <a:off x="5486400" y="5495925"/>
          <a:ext cx="128111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Vergelijking" r:id="rId14" imgW="927000" imgH="266400" progId="Equation.3">
                  <p:embed/>
                </p:oleObj>
              </mc:Choice>
              <mc:Fallback>
                <p:oleObj name="Vergelijking" r:id="rId14" imgW="9270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495925"/>
                        <a:ext cx="128111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Down Arrow 45"/>
          <p:cNvSpPr/>
          <p:nvPr/>
        </p:nvSpPr>
        <p:spPr>
          <a:xfrm>
            <a:off x="2223733" y="4179332"/>
            <a:ext cx="369534" cy="468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753432" y="4229100"/>
            <a:ext cx="170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rescaling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53311" y="1743521"/>
            <a:ext cx="8439233" cy="4236810"/>
            <a:chOff x="353311" y="1743521"/>
            <a:chExt cx="8439233" cy="4236810"/>
          </a:xfrm>
        </p:grpSpPr>
        <p:sp>
          <p:nvSpPr>
            <p:cNvPr id="3" name="TextBox 2"/>
            <p:cNvSpPr txBox="1"/>
            <p:nvPr/>
          </p:nvSpPr>
          <p:spPr>
            <a:xfrm>
              <a:off x="3839544" y="2422095"/>
              <a:ext cx="659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A’</a:t>
              </a:r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839544" y="1981200"/>
              <a:ext cx="742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A’’</a:t>
              </a:r>
              <a:endParaRPr lang="en-US" dirty="0"/>
            </a:p>
          </p:txBody>
        </p:sp>
        <p:sp>
          <p:nvSpPr>
            <p:cNvPr id="5" name="Line 1075"/>
            <p:cNvSpPr>
              <a:spLocks noChangeShapeType="1"/>
            </p:cNvSpPr>
            <p:nvPr/>
          </p:nvSpPr>
          <p:spPr bwMode="auto">
            <a:xfrm>
              <a:off x="5044762" y="2061357"/>
              <a:ext cx="0" cy="1524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7030A0"/>
                </a:solidFill>
              </a:endParaRPr>
            </a:p>
          </p:txBody>
        </p:sp>
        <p:sp>
          <p:nvSpPr>
            <p:cNvPr id="6" name="Line 1076"/>
            <p:cNvSpPr>
              <a:spLocks noChangeShapeType="1"/>
            </p:cNvSpPr>
            <p:nvPr/>
          </p:nvSpPr>
          <p:spPr bwMode="auto">
            <a:xfrm>
              <a:off x="5044762" y="3585357"/>
              <a:ext cx="213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7030A0"/>
                </a:solidFill>
              </a:endParaRPr>
            </a:p>
          </p:txBody>
        </p:sp>
        <p:sp>
          <p:nvSpPr>
            <p:cNvPr id="7" name="Text Box 1087"/>
            <p:cNvSpPr txBox="1">
              <a:spLocks noChangeArrowheads="1"/>
            </p:cNvSpPr>
            <p:nvPr/>
          </p:nvSpPr>
          <p:spPr bwMode="auto">
            <a:xfrm>
              <a:off x="4574862" y="2057400"/>
              <a:ext cx="15367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sz="1400" b="1" dirty="0" smtClean="0"/>
                <a:t>X2</a:t>
              </a:r>
              <a:endParaRPr lang="nl-NL" sz="1400" b="1" dirty="0"/>
            </a:p>
          </p:txBody>
        </p:sp>
        <p:sp>
          <p:nvSpPr>
            <p:cNvPr id="8" name="Text Box 1086"/>
            <p:cNvSpPr txBox="1">
              <a:spLocks noChangeArrowheads="1"/>
            </p:cNvSpPr>
            <p:nvPr/>
          </p:nvSpPr>
          <p:spPr bwMode="auto">
            <a:xfrm>
              <a:off x="6018307" y="3585357"/>
              <a:ext cx="18669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X 1</a:t>
              </a:r>
              <a:endParaRPr lang="nl-NL" sz="1400" b="1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4517100" y="2899557"/>
              <a:ext cx="3455012" cy="881790"/>
            </a:xfrm>
            <a:custGeom>
              <a:avLst/>
              <a:gdLst>
                <a:gd name="connsiteX0" fmla="*/ 0 w 4065224"/>
                <a:gd name="connsiteY0" fmla="*/ 275627 h 881790"/>
                <a:gd name="connsiteX1" fmla="*/ 517792 w 4065224"/>
                <a:gd name="connsiteY1" fmla="*/ 727319 h 881790"/>
                <a:gd name="connsiteX2" fmla="*/ 528809 w 4065224"/>
                <a:gd name="connsiteY2" fmla="*/ 705285 h 881790"/>
                <a:gd name="connsiteX3" fmla="*/ 925417 w 4065224"/>
                <a:gd name="connsiteY3" fmla="*/ 176475 h 881790"/>
                <a:gd name="connsiteX4" fmla="*/ 1696597 w 4065224"/>
                <a:gd name="connsiteY4" fmla="*/ 793420 h 881790"/>
                <a:gd name="connsiteX5" fmla="*/ 2677098 w 4065224"/>
                <a:gd name="connsiteY5" fmla="*/ 205 h 881790"/>
                <a:gd name="connsiteX6" fmla="*/ 3382178 w 4065224"/>
                <a:gd name="connsiteY6" fmla="*/ 881555 h 881790"/>
                <a:gd name="connsiteX7" fmla="*/ 4065224 w 4065224"/>
                <a:gd name="connsiteY7" fmla="*/ 88340 h 881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65224" h="881790">
                  <a:moveTo>
                    <a:pt x="0" y="275627"/>
                  </a:moveTo>
                  <a:cubicBezTo>
                    <a:pt x="214828" y="465668"/>
                    <a:pt x="429657" y="655709"/>
                    <a:pt x="517792" y="727319"/>
                  </a:cubicBezTo>
                  <a:cubicBezTo>
                    <a:pt x="605927" y="798929"/>
                    <a:pt x="460871" y="797092"/>
                    <a:pt x="528809" y="705285"/>
                  </a:cubicBezTo>
                  <a:cubicBezTo>
                    <a:pt x="596747" y="613478"/>
                    <a:pt x="730786" y="161786"/>
                    <a:pt x="925417" y="176475"/>
                  </a:cubicBezTo>
                  <a:cubicBezTo>
                    <a:pt x="1120048" y="191164"/>
                    <a:pt x="1404650" y="822798"/>
                    <a:pt x="1696597" y="793420"/>
                  </a:cubicBezTo>
                  <a:cubicBezTo>
                    <a:pt x="1988544" y="764042"/>
                    <a:pt x="2396168" y="-14484"/>
                    <a:pt x="2677098" y="205"/>
                  </a:cubicBezTo>
                  <a:cubicBezTo>
                    <a:pt x="2958028" y="14894"/>
                    <a:pt x="3150824" y="866866"/>
                    <a:pt x="3382178" y="881555"/>
                  </a:cubicBezTo>
                  <a:cubicBezTo>
                    <a:pt x="3613532" y="896244"/>
                    <a:pt x="3956892" y="220542"/>
                    <a:pt x="4065224" y="8834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4544789" y="2895600"/>
              <a:ext cx="3455012" cy="881790"/>
            </a:xfrm>
            <a:custGeom>
              <a:avLst/>
              <a:gdLst>
                <a:gd name="connsiteX0" fmla="*/ 0 w 4065224"/>
                <a:gd name="connsiteY0" fmla="*/ 275627 h 881790"/>
                <a:gd name="connsiteX1" fmla="*/ 517792 w 4065224"/>
                <a:gd name="connsiteY1" fmla="*/ 727319 h 881790"/>
                <a:gd name="connsiteX2" fmla="*/ 528809 w 4065224"/>
                <a:gd name="connsiteY2" fmla="*/ 705285 h 881790"/>
                <a:gd name="connsiteX3" fmla="*/ 925417 w 4065224"/>
                <a:gd name="connsiteY3" fmla="*/ 176475 h 881790"/>
                <a:gd name="connsiteX4" fmla="*/ 1696597 w 4065224"/>
                <a:gd name="connsiteY4" fmla="*/ 793420 h 881790"/>
                <a:gd name="connsiteX5" fmla="*/ 2677098 w 4065224"/>
                <a:gd name="connsiteY5" fmla="*/ 205 h 881790"/>
                <a:gd name="connsiteX6" fmla="*/ 3382178 w 4065224"/>
                <a:gd name="connsiteY6" fmla="*/ 881555 h 881790"/>
                <a:gd name="connsiteX7" fmla="*/ 4065224 w 4065224"/>
                <a:gd name="connsiteY7" fmla="*/ 88340 h 881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65224" h="881790">
                  <a:moveTo>
                    <a:pt x="0" y="275627"/>
                  </a:moveTo>
                  <a:cubicBezTo>
                    <a:pt x="214828" y="465668"/>
                    <a:pt x="429657" y="655709"/>
                    <a:pt x="517792" y="727319"/>
                  </a:cubicBezTo>
                  <a:cubicBezTo>
                    <a:pt x="605927" y="798929"/>
                    <a:pt x="460871" y="797092"/>
                    <a:pt x="528809" y="705285"/>
                  </a:cubicBezTo>
                  <a:cubicBezTo>
                    <a:pt x="596747" y="613478"/>
                    <a:pt x="730786" y="161786"/>
                    <a:pt x="925417" y="176475"/>
                  </a:cubicBezTo>
                  <a:cubicBezTo>
                    <a:pt x="1120048" y="191164"/>
                    <a:pt x="1404650" y="822798"/>
                    <a:pt x="1696597" y="793420"/>
                  </a:cubicBezTo>
                  <a:cubicBezTo>
                    <a:pt x="1988544" y="764042"/>
                    <a:pt x="2396168" y="-14484"/>
                    <a:pt x="2677098" y="205"/>
                  </a:cubicBezTo>
                  <a:cubicBezTo>
                    <a:pt x="2958028" y="14894"/>
                    <a:pt x="3150824" y="866866"/>
                    <a:pt x="3382178" y="881555"/>
                  </a:cubicBezTo>
                  <a:cubicBezTo>
                    <a:pt x="3613532" y="896244"/>
                    <a:pt x="3956892" y="220542"/>
                    <a:pt x="4065224" y="8834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518165" y="2928210"/>
              <a:ext cx="3455012" cy="881790"/>
            </a:xfrm>
            <a:custGeom>
              <a:avLst/>
              <a:gdLst>
                <a:gd name="connsiteX0" fmla="*/ 0 w 4065224"/>
                <a:gd name="connsiteY0" fmla="*/ 275627 h 881790"/>
                <a:gd name="connsiteX1" fmla="*/ 517792 w 4065224"/>
                <a:gd name="connsiteY1" fmla="*/ 727319 h 881790"/>
                <a:gd name="connsiteX2" fmla="*/ 528809 w 4065224"/>
                <a:gd name="connsiteY2" fmla="*/ 705285 h 881790"/>
                <a:gd name="connsiteX3" fmla="*/ 925417 w 4065224"/>
                <a:gd name="connsiteY3" fmla="*/ 176475 h 881790"/>
                <a:gd name="connsiteX4" fmla="*/ 1696597 w 4065224"/>
                <a:gd name="connsiteY4" fmla="*/ 793420 h 881790"/>
                <a:gd name="connsiteX5" fmla="*/ 2677098 w 4065224"/>
                <a:gd name="connsiteY5" fmla="*/ 205 h 881790"/>
                <a:gd name="connsiteX6" fmla="*/ 3382178 w 4065224"/>
                <a:gd name="connsiteY6" fmla="*/ 881555 h 881790"/>
                <a:gd name="connsiteX7" fmla="*/ 4065224 w 4065224"/>
                <a:gd name="connsiteY7" fmla="*/ 88340 h 881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65224" h="881790">
                  <a:moveTo>
                    <a:pt x="0" y="275627"/>
                  </a:moveTo>
                  <a:cubicBezTo>
                    <a:pt x="214828" y="465668"/>
                    <a:pt x="429657" y="655709"/>
                    <a:pt x="517792" y="727319"/>
                  </a:cubicBezTo>
                  <a:cubicBezTo>
                    <a:pt x="605927" y="798929"/>
                    <a:pt x="460871" y="797092"/>
                    <a:pt x="528809" y="705285"/>
                  </a:cubicBezTo>
                  <a:cubicBezTo>
                    <a:pt x="596747" y="613478"/>
                    <a:pt x="730786" y="161786"/>
                    <a:pt x="925417" y="176475"/>
                  </a:cubicBezTo>
                  <a:cubicBezTo>
                    <a:pt x="1120048" y="191164"/>
                    <a:pt x="1404650" y="822798"/>
                    <a:pt x="1696597" y="793420"/>
                  </a:cubicBezTo>
                  <a:cubicBezTo>
                    <a:pt x="1988544" y="764042"/>
                    <a:pt x="2396168" y="-14484"/>
                    <a:pt x="2677098" y="205"/>
                  </a:cubicBezTo>
                  <a:cubicBezTo>
                    <a:pt x="2958028" y="14894"/>
                    <a:pt x="3150824" y="866866"/>
                    <a:pt x="3382178" y="881555"/>
                  </a:cubicBezTo>
                  <a:cubicBezTo>
                    <a:pt x="3613532" y="896244"/>
                    <a:pt x="3956892" y="220542"/>
                    <a:pt x="4065224" y="8834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49989" y="3008023"/>
              <a:ext cx="292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49989" y="2654652"/>
              <a:ext cx="659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A’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49989" y="2213757"/>
              <a:ext cx="742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A’’</a:t>
              </a:r>
              <a:endParaRPr lang="en-US" dirty="0"/>
            </a:p>
          </p:txBody>
        </p:sp>
        <p:pic>
          <p:nvPicPr>
            <p:cNvPr id="1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2450" y="4013117"/>
              <a:ext cx="1632540" cy="14477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Line 1075"/>
            <p:cNvSpPr>
              <a:spLocks noChangeShapeType="1"/>
            </p:cNvSpPr>
            <p:nvPr/>
          </p:nvSpPr>
          <p:spPr bwMode="auto">
            <a:xfrm>
              <a:off x="880973" y="2209800"/>
              <a:ext cx="0" cy="1524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7030A0"/>
                </a:solidFill>
              </a:endParaRPr>
            </a:p>
          </p:txBody>
        </p:sp>
        <p:sp>
          <p:nvSpPr>
            <p:cNvPr id="17" name="Line 1076"/>
            <p:cNvSpPr>
              <a:spLocks noChangeShapeType="1"/>
            </p:cNvSpPr>
            <p:nvPr/>
          </p:nvSpPr>
          <p:spPr bwMode="auto">
            <a:xfrm>
              <a:off x="880973" y="3733800"/>
              <a:ext cx="213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7030A0"/>
                </a:solidFill>
              </a:endParaRPr>
            </a:p>
          </p:txBody>
        </p:sp>
        <p:sp>
          <p:nvSpPr>
            <p:cNvPr id="18" name="Text Box 1087"/>
            <p:cNvSpPr txBox="1">
              <a:spLocks noChangeArrowheads="1"/>
            </p:cNvSpPr>
            <p:nvPr/>
          </p:nvSpPr>
          <p:spPr bwMode="auto">
            <a:xfrm>
              <a:off x="411073" y="2205843"/>
              <a:ext cx="15367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sz="1400" b="1" dirty="0" smtClean="0"/>
                <a:t>X2</a:t>
              </a:r>
              <a:endParaRPr lang="nl-NL" sz="1400" b="1" dirty="0"/>
            </a:p>
          </p:txBody>
        </p:sp>
        <p:sp>
          <p:nvSpPr>
            <p:cNvPr id="19" name="Text Box 1086"/>
            <p:cNvSpPr txBox="1">
              <a:spLocks noChangeArrowheads="1"/>
            </p:cNvSpPr>
            <p:nvPr/>
          </p:nvSpPr>
          <p:spPr bwMode="auto">
            <a:xfrm>
              <a:off x="1854518" y="3733800"/>
              <a:ext cx="18669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X 1</a:t>
              </a:r>
              <a:endParaRPr lang="nl-NL" sz="1400" b="1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353311" y="3233010"/>
              <a:ext cx="3455012" cy="881790"/>
            </a:xfrm>
            <a:custGeom>
              <a:avLst/>
              <a:gdLst>
                <a:gd name="connsiteX0" fmla="*/ 0 w 4065224"/>
                <a:gd name="connsiteY0" fmla="*/ 275627 h 881790"/>
                <a:gd name="connsiteX1" fmla="*/ 517792 w 4065224"/>
                <a:gd name="connsiteY1" fmla="*/ 727319 h 881790"/>
                <a:gd name="connsiteX2" fmla="*/ 528809 w 4065224"/>
                <a:gd name="connsiteY2" fmla="*/ 705285 h 881790"/>
                <a:gd name="connsiteX3" fmla="*/ 925417 w 4065224"/>
                <a:gd name="connsiteY3" fmla="*/ 176475 h 881790"/>
                <a:gd name="connsiteX4" fmla="*/ 1696597 w 4065224"/>
                <a:gd name="connsiteY4" fmla="*/ 793420 h 881790"/>
                <a:gd name="connsiteX5" fmla="*/ 2677098 w 4065224"/>
                <a:gd name="connsiteY5" fmla="*/ 205 h 881790"/>
                <a:gd name="connsiteX6" fmla="*/ 3382178 w 4065224"/>
                <a:gd name="connsiteY6" fmla="*/ 881555 h 881790"/>
                <a:gd name="connsiteX7" fmla="*/ 4065224 w 4065224"/>
                <a:gd name="connsiteY7" fmla="*/ 88340 h 881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65224" h="881790">
                  <a:moveTo>
                    <a:pt x="0" y="275627"/>
                  </a:moveTo>
                  <a:cubicBezTo>
                    <a:pt x="214828" y="465668"/>
                    <a:pt x="429657" y="655709"/>
                    <a:pt x="517792" y="727319"/>
                  </a:cubicBezTo>
                  <a:cubicBezTo>
                    <a:pt x="605927" y="798929"/>
                    <a:pt x="460871" y="797092"/>
                    <a:pt x="528809" y="705285"/>
                  </a:cubicBezTo>
                  <a:cubicBezTo>
                    <a:pt x="596747" y="613478"/>
                    <a:pt x="730786" y="161786"/>
                    <a:pt x="925417" y="176475"/>
                  </a:cubicBezTo>
                  <a:cubicBezTo>
                    <a:pt x="1120048" y="191164"/>
                    <a:pt x="1404650" y="822798"/>
                    <a:pt x="1696597" y="793420"/>
                  </a:cubicBezTo>
                  <a:cubicBezTo>
                    <a:pt x="1988544" y="764042"/>
                    <a:pt x="2396168" y="-14484"/>
                    <a:pt x="2677098" y="205"/>
                  </a:cubicBezTo>
                  <a:cubicBezTo>
                    <a:pt x="2958028" y="14894"/>
                    <a:pt x="3150824" y="866866"/>
                    <a:pt x="3382178" y="881555"/>
                  </a:cubicBezTo>
                  <a:cubicBezTo>
                    <a:pt x="3613532" y="896244"/>
                    <a:pt x="3956892" y="220542"/>
                    <a:pt x="4065224" y="8834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81000" y="1743521"/>
              <a:ext cx="3455012" cy="2371279"/>
            </a:xfrm>
            <a:custGeom>
              <a:avLst/>
              <a:gdLst>
                <a:gd name="connsiteX0" fmla="*/ 0 w 4065224"/>
                <a:gd name="connsiteY0" fmla="*/ 275627 h 881790"/>
                <a:gd name="connsiteX1" fmla="*/ 517792 w 4065224"/>
                <a:gd name="connsiteY1" fmla="*/ 727319 h 881790"/>
                <a:gd name="connsiteX2" fmla="*/ 528809 w 4065224"/>
                <a:gd name="connsiteY2" fmla="*/ 705285 h 881790"/>
                <a:gd name="connsiteX3" fmla="*/ 925417 w 4065224"/>
                <a:gd name="connsiteY3" fmla="*/ 176475 h 881790"/>
                <a:gd name="connsiteX4" fmla="*/ 1696597 w 4065224"/>
                <a:gd name="connsiteY4" fmla="*/ 793420 h 881790"/>
                <a:gd name="connsiteX5" fmla="*/ 2677098 w 4065224"/>
                <a:gd name="connsiteY5" fmla="*/ 205 h 881790"/>
                <a:gd name="connsiteX6" fmla="*/ 3382178 w 4065224"/>
                <a:gd name="connsiteY6" fmla="*/ 881555 h 881790"/>
                <a:gd name="connsiteX7" fmla="*/ 4065224 w 4065224"/>
                <a:gd name="connsiteY7" fmla="*/ 88340 h 881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65224" h="881790">
                  <a:moveTo>
                    <a:pt x="0" y="275627"/>
                  </a:moveTo>
                  <a:cubicBezTo>
                    <a:pt x="214828" y="465668"/>
                    <a:pt x="429657" y="655709"/>
                    <a:pt x="517792" y="727319"/>
                  </a:cubicBezTo>
                  <a:cubicBezTo>
                    <a:pt x="605927" y="798929"/>
                    <a:pt x="460871" y="797092"/>
                    <a:pt x="528809" y="705285"/>
                  </a:cubicBezTo>
                  <a:cubicBezTo>
                    <a:pt x="596747" y="613478"/>
                    <a:pt x="730786" y="161786"/>
                    <a:pt x="925417" y="176475"/>
                  </a:cubicBezTo>
                  <a:cubicBezTo>
                    <a:pt x="1120048" y="191164"/>
                    <a:pt x="1404650" y="822798"/>
                    <a:pt x="1696597" y="793420"/>
                  </a:cubicBezTo>
                  <a:cubicBezTo>
                    <a:pt x="1988544" y="764042"/>
                    <a:pt x="2396168" y="-14484"/>
                    <a:pt x="2677098" y="205"/>
                  </a:cubicBezTo>
                  <a:cubicBezTo>
                    <a:pt x="2958028" y="14894"/>
                    <a:pt x="3150824" y="866866"/>
                    <a:pt x="3382178" y="881555"/>
                  </a:cubicBezTo>
                  <a:cubicBezTo>
                    <a:pt x="3613532" y="896244"/>
                    <a:pt x="3956892" y="220542"/>
                    <a:pt x="4065224" y="8834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54376" y="2594596"/>
              <a:ext cx="3455012" cy="1520204"/>
            </a:xfrm>
            <a:custGeom>
              <a:avLst/>
              <a:gdLst>
                <a:gd name="connsiteX0" fmla="*/ 0 w 4065224"/>
                <a:gd name="connsiteY0" fmla="*/ 275627 h 881790"/>
                <a:gd name="connsiteX1" fmla="*/ 517792 w 4065224"/>
                <a:gd name="connsiteY1" fmla="*/ 727319 h 881790"/>
                <a:gd name="connsiteX2" fmla="*/ 528809 w 4065224"/>
                <a:gd name="connsiteY2" fmla="*/ 705285 h 881790"/>
                <a:gd name="connsiteX3" fmla="*/ 925417 w 4065224"/>
                <a:gd name="connsiteY3" fmla="*/ 176475 h 881790"/>
                <a:gd name="connsiteX4" fmla="*/ 1696597 w 4065224"/>
                <a:gd name="connsiteY4" fmla="*/ 793420 h 881790"/>
                <a:gd name="connsiteX5" fmla="*/ 2677098 w 4065224"/>
                <a:gd name="connsiteY5" fmla="*/ 205 h 881790"/>
                <a:gd name="connsiteX6" fmla="*/ 3382178 w 4065224"/>
                <a:gd name="connsiteY6" fmla="*/ 881555 h 881790"/>
                <a:gd name="connsiteX7" fmla="*/ 4065224 w 4065224"/>
                <a:gd name="connsiteY7" fmla="*/ 88340 h 881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65224" h="881790">
                  <a:moveTo>
                    <a:pt x="0" y="275627"/>
                  </a:moveTo>
                  <a:cubicBezTo>
                    <a:pt x="214828" y="465668"/>
                    <a:pt x="429657" y="655709"/>
                    <a:pt x="517792" y="727319"/>
                  </a:cubicBezTo>
                  <a:cubicBezTo>
                    <a:pt x="605927" y="798929"/>
                    <a:pt x="460871" y="797092"/>
                    <a:pt x="528809" y="705285"/>
                  </a:cubicBezTo>
                  <a:cubicBezTo>
                    <a:pt x="596747" y="613478"/>
                    <a:pt x="730786" y="161786"/>
                    <a:pt x="925417" y="176475"/>
                  </a:cubicBezTo>
                  <a:cubicBezTo>
                    <a:pt x="1120048" y="191164"/>
                    <a:pt x="1404650" y="822798"/>
                    <a:pt x="1696597" y="793420"/>
                  </a:cubicBezTo>
                  <a:cubicBezTo>
                    <a:pt x="1988544" y="764042"/>
                    <a:pt x="2396168" y="-14484"/>
                    <a:pt x="2677098" y="205"/>
                  </a:cubicBezTo>
                  <a:cubicBezTo>
                    <a:pt x="2958028" y="14894"/>
                    <a:pt x="3150824" y="866866"/>
                    <a:pt x="3382178" y="881555"/>
                  </a:cubicBezTo>
                  <a:cubicBezTo>
                    <a:pt x="3613532" y="896244"/>
                    <a:pt x="3956892" y="220542"/>
                    <a:pt x="4065224" y="8834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86200" y="2927866"/>
              <a:ext cx="292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4" name="Right Arrow 23"/>
            <p:cNvSpPr/>
            <p:nvPr/>
          </p:nvSpPr>
          <p:spPr>
            <a:xfrm>
              <a:off x="4343400" y="2583089"/>
              <a:ext cx="457200" cy="31251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15000" y="5334000"/>
              <a:ext cx="235070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Euclidean distance = 0</a:t>
              </a:r>
            </a:p>
            <a:p>
              <a:r>
                <a:rPr lang="en-US" dirty="0" smtClean="0"/>
                <a:t>Pearson correlation = 1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9164" y="5334000"/>
              <a:ext cx="23802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Euclidean distance &lt;&gt; 0</a:t>
              </a:r>
            </a:p>
            <a:p>
              <a:r>
                <a:rPr lang="en-US" dirty="0" smtClean="0"/>
                <a:t>Pearson correlation = 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702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Effect of distance metrics/rescaling on cluster results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Cluster results with correlation distance on the original space and the rescaled space are exactly the same (also best visible with hierarchical clustering) p2</a:t>
            </a:r>
          </a:p>
          <a:p>
            <a:r>
              <a:rPr lang="en-US" sz="1800" dirty="0" smtClean="0"/>
              <a:t>Cluster results with Euclidean distance in the rescaled space and correlation are exactly the same (a least when using hierarchical clustering p 9 and 20)</a:t>
            </a:r>
          </a:p>
          <a:p>
            <a:r>
              <a:rPr lang="en-US" sz="1800" dirty="0" smtClean="0"/>
              <a:t>Cluster results with Euclidean distance on the original space and the rescaled space are different (also best visible with hierarchical clustering)</a:t>
            </a:r>
          </a:p>
          <a:p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56388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Why would this best be visible with the hierarchical clustering?</a:t>
            </a:r>
          </a:p>
        </p:txBody>
      </p:sp>
    </p:spTree>
    <p:extLst>
      <p:ext uri="{BB962C8B-B14F-4D97-AF65-F5344CB8AC3E}">
        <p14:creationId xmlns:p14="http://schemas.microsoft.com/office/powerpoint/2010/main" val="97730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328880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Hierarchical clustering using Euclidean distance on the rescaled data (100 clusters, query gene)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776246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Hierarchical clustering using Euclidean distance on the original 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057786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Plotted in the original space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60314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Plotted in the original space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60314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Plotted in the rescaled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14513" y="3057786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Plotted in the rescaled space</a:t>
            </a:r>
            <a:endParaRPr lang="en-US" dirty="0"/>
          </a:p>
        </p:txBody>
      </p:sp>
      <p:pic>
        <p:nvPicPr>
          <p:cNvPr id="12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539404" y="1301750"/>
            <a:ext cx="3655060" cy="1678998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965" y="1336386"/>
            <a:ext cx="3751869" cy="1862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/>
          <p:nvPr/>
        </p:nvPicPr>
        <p:blipFill>
          <a:blip r:embed="rId4"/>
          <a:stretch>
            <a:fillRect/>
          </a:stretch>
        </p:blipFill>
        <p:spPr>
          <a:xfrm>
            <a:off x="539404" y="4326515"/>
            <a:ext cx="2965796" cy="1704953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5"/>
          <a:stretch>
            <a:fillRect/>
          </a:stretch>
        </p:blipFill>
        <p:spPr>
          <a:xfrm>
            <a:off x="5062306" y="4135582"/>
            <a:ext cx="3515187" cy="198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3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K-Means clustering using Euclidian distance on the original data (500 clusters, query gene)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429000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K-means clustering using Euclidian distance on the rescaled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3057786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Plotted in the original space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60314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Plotted in the original space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60314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Plotted in the rescaled space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14513" y="3057786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Plotted in the rescaled space</a:t>
            </a:r>
            <a:endParaRPr lang="en-US" dirty="0"/>
          </a:p>
        </p:txBody>
      </p:sp>
      <p:pic>
        <p:nvPicPr>
          <p:cNvPr id="12" name="Picture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563" y="3783173"/>
            <a:ext cx="4457700" cy="2264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77" y="3869981"/>
            <a:ext cx="4273723" cy="2091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/>
          <p:nvPr/>
        </p:nvPicPr>
        <p:blipFill>
          <a:blip r:embed="rId4"/>
          <a:stretch>
            <a:fillRect/>
          </a:stretch>
        </p:blipFill>
        <p:spPr>
          <a:xfrm>
            <a:off x="641176" y="990600"/>
            <a:ext cx="3435523" cy="1923366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5"/>
          <a:stretch>
            <a:fillRect/>
          </a:stretch>
        </p:blipFill>
        <p:spPr>
          <a:xfrm>
            <a:off x="4953000" y="707983"/>
            <a:ext cx="4038600" cy="2349804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flipV="1">
            <a:off x="641176" y="5562600"/>
            <a:ext cx="882824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413" y="5038635"/>
            <a:ext cx="2292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one could never be detected by clustering in the original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kmeangolub100$cluster[1042] 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tmp.data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golub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breaks.tmp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(min(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tmp.data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max(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tmp.data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length=(40+1) 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heatmap.2(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golub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[which(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kmeangolub100$cluster == kmeangolub100$cluster[1042]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),], col=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bluered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(40), scale="none", density.info='none', trace="none", breaks=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breaks.tmp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K-means (correlation)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-76940" y="4389368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What is this code doing. If you rerun K means, will the query gene end up in the same cluster? Why/ why not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932194"/>
            <a:ext cx="28194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932194"/>
            <a:ext cx="266700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476" y="4414765"/>
            <a:ext cx="2955524" cy="1565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64602"/>
            <a:ext cx="2743200" cy="145519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2381435" y="3124200"/>
            <a:ext cx="38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Run1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81435" y="4663183"/>
            <a:ext cx="38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Run2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6172200"/>
            <a:ext cx="7668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you look at the gene level: some genes reoccur together with the query genes</a:t>
            </a:r>
          </a:p>
          <a:p>
            <a:r>
              <a:rPr lang="en-US" dirty="0" smtClean="0"/>
              <a:t> in the different clusters : stable signals!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4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20" y="2667000"/>
            <a:ext cx="441557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128420" y="2971800"/>
            <a:ext cx="3429000" cy="2010553"/>
            <a:chOff x="1905000" y="3274620"/>
            <a:chExt cx="4876800" cy="3307933"/>
          </a:xfrm>
        </p:grpSpPr>
        <p:pic>
          <p:nvPicPr>
            <p:cNvPr id="4" name="Picture 3" descr="clustering_distanc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0" y="3605748"/>
              <a:ext cx="4343399" cy="2976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3505200" y="32766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sz="1200" dirty="0" smtClean="0"/>
                <a:t>u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91200" y="327462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sz="1200" dirty="0" smtClean="0"/>
                <a:t>v</a:t>
              </a:r>
              <a:endParaRPr lang="en-US" dirty="0"/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/>
              <a:t>Hierarchical clustering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970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1496</Words>
  <Application>Microsoft Office PowerPoint</Application>
  <PresentationFormat>On-screen Show (4:3)</PresentationFormat>
  <Paragraphs>196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Vergelijking</vt:lpstr>
      <vt:lpstr>What to remember from exercises</vt:lpstr>
      <vt:lpstr>PowerPoint Presentation</vt:lpstr>
      <vt:lpstr>PowerPoint Presentation</vt:lpstr>
      <vt:lpstr>PowerPoint Presentation</vt:lpstr>
      <vt:lpstr>Effect of distance metrics/rescaling on cluster results</vt:lpstr>
      <vt:lpstr>PowerPoint Presentation</vt:lpstr>
      <vt:lpstr>PowerPoint Presentation</vt:lpstr>
      <vt:lpstr>K-means (correlation)</vt:lpstr>
      <vt:lpstr>PowerPoint Presentation</vt:lpstr>
      <vt:lpstr>Hierarchical clustering</vt:lpstr>
      <vt:lpstr>Hierarchical clustering</vt:lpstr>
      <vt:lpstr>PowerPoint Presentation</vt:lpstr>
      <vt:lpstr>Hierarchical clustering</vt:lpstr>
      <vt:lpstr>PowerPoint Presentation</vt:lpstr>
      <vt:lpstr>K-means</vt:lpstr>
      <vt:lpstr>PowerPoint Presentation</vt:lpstr>
      <vt:lpstr>What to expected from exam</vt:lpstr>
      <vt:lpstr>PowerPoint Presentation</vt:lpstr>
      <vt:lpstr>Hierarchical clustering</vt:lpstr>
      <vt:lpstr>Hierarchical clustering</vt:lpstr>
    </vt:vector>
  </TitlesOfParts>
  <Company>K.U.Leuven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Marchal, Kathleen</dc:creator>
  <cp:lastModifiedBy>Marchal, Kathleen</cp:lastModifiedBy>
  <cp:revision>41</cp:revision>
  <dcterms:created xsi:type="dcterms:W3CDTF">2014-05-14T06:20:16Z</dcterms:created>
  <dcterms:modified xsi:type="dcterms:W3CDTF">2016-04-15T13:51:00Z</dcterms:modified>
</cp:coreProperties>
</file>